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handoutMasterIdLst>
    <p:handoutMasterId r:id="rId53"/>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2" r:id="rId19"/>
    <p:sldId id="623" r:id="rId20"/>
    <p:sldId id="625" r:id="rId21"/>
    <p:sldId id="627" r:id="rId22"/>
    <p:sldId id="620" r:id="rId23"/>
    <p:sldId id="660" r:id="rId24"/>
    <p:sldId id="626" r:id="rId25"/>
    <p:sldId id="628" r:id="rId26"/>
    <p:sldId id="631" r:id="rId27"/>
    <p:sldId id="632" r:id="rId28"/>
    <p:sldId id="633" r:id="rId29"/>
    <p:sldId id="634" r:id="rId30"/>
    <p:sldId id="658" r:id="rId31"/>
    <p:sldId id="659" r:id="rId32"/>
    <p:sldId id="635" r:id="rId33"/>
    <p:sldId id="639" r:id="rId34"/>
    <p:sldId id="636" r:id="rId35"/>
    <p:sldId id="637" r:id="rId36"/>
    <p:sldId id="638" r:id="rId37"/>
    <p:sldId id="640" r:id="rId38"/>
    <p:sldId id="646" r:id="rId39"/>
    <p:sldId id="645" r:id="rId40"/>
    <p:sldId id="647" r:id="rId41"/>
    <p:sldId id="648" r:id="rId42"/>
    <p:sldId id="649" r:id="rId43"/>
    <p:sldId id="650" r:id="rId44"/>
    <p:sldId id="641" r:id="rId45"/>
    <p:sldId id="651" r:id="rId46"/>
    <p:sldId id="652" r:id="rId47"/>
    <p:sldId id="653" r:id="rId48"/>
    <p:sldId id="644" r:id="rId49"/>
    <p:sldId id="656" r:id="rId50"/>
    <p:sldId id="657" r:id="rId51"/>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4" autoAdjust="0"/>
    <p:restoredTop sz="71505" autoAdjust="0"/>
  </p:normalViewPr>
  <p:slideViewPr>
    <p:cSldViewPr snapToGrid="0">
      <p:cViewPr varScale="1">
        <p:scale>
          <a:sx n="111" d="100"/>
          <a:sy n="111" d="100"/>
        </p:scale>
        <p:origin x="2296" y="192"/>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2024-03-19</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Next,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As I said I would now like to have you all start with exercise 1.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Now that we have covered how to write a web page and how to add interactivity to it, lets cover how to make those ugly web pages have style.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16917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2.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22</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libraries are React, Vue and Angular. For this workshop however we will focus on React because it has a lower learning curve than Vue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address NodeJS. Why did we ask you all to install this beforehand? Usually JavaScript runs within your browsers, but in the modern day it also runs on servers or computers, which is where nodeJS comes in. NodeJS is a runtime for running JavaScript anywhere. With NodeJS you can run anything from web servers, databases, test runners, and more!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Bundled with NodeJS is NPM. It is a package manager similar to Maven, Nuget and Gradle. NPM is used to download third-party libraries and tools into our projects. It also facilitates running scripts such as starting a development server or building for production. There is also the public registry npmjs.com for finding packages that can be installed and freely publishing new packages.</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3415611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Vite is a tool for frontend development that aims to provide a fast development server and production build tool. It is designed in a way that you do not need to configure it and it just works. In the past we used to use create-react-app for this but it has now been superseded by Vite.</a:t>
            </a:r>
          </a:p>
          <a:p>
            <a:endParaRPr lang="en-NL" dirty="0"/>
          </a:p>
          <a:p>
            <a:r>
              <a:rPr lang="en-NL" dirty="0"/>
              <a:t>For the purposes of this workshop all you need to know is that the following exercises use Vite in the background but you will start it with “npm run start”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4210422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3.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46</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47</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199211278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NL" sz="900">
                <a:solidFill>
                  <a:srgbClr val="000000"/>
                </a:solidFill>
                <a:latin typeface="Arial" panose="020B0604020202020204" pitchFamily="34" charset="0"/>
                <a:cs typeface="Arial" panose="020B0604020202020204"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hyperlink" Target="mailto:martijn.duerendenhollander@cgi.com"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title"/>
          </p:nvPr>
        </p:nvSpPr>
        <p:spPr>
          <a:xfrm>
            <a:off x="777224" y="619403"/>
            <a:ext cx="4598051" cy="2508110"/>
          </a:xfrm>
        </p:spPr>
        <p:txBody>
          <a:bodyPr anchor="t">
            <a:normAutofit/>
          </a:bodyPr>
          <a:lstStyle/>
          <a:p>
            <a:r>
              <a:rPr lang="en-CA" dirty="0"/>
              <a:t>Frontend for end-users</a:t>
            </a:r>
          </a:p>
          <a:p>
            <a:endParaRPr lang="en-GB" dirty="0"/>
          </a:p>
        </p:txBody>
      </p:sp>
      <p:sp>
        <p:nvSpPr>
          <p:cNvPr id="3" name="Text Placeholder 2"/>
          <p:cNvSpPr>
            <a:spLocks noGrp="1"/>
          </p:cNvSpPr>
          <p:nvPr>
            <p:ph sz="quarter" idx="17"/>
          </p:nvPr>
        </p:nvSpPr>
        <p:spPr>
          <a:xfrm>
            <a:off x="766764" y="3429000"/>
            <a:ext cx="4608512" cy="2663825"/>
          </a:xfrm>
        </p:spPr>
        <p:txBody>
          <a:bodyPr>
            <a:normAutofit/>
          </a:bodyPr>
          <a:lstStyle/>
          <a:p>
            <a:r>
              <a:rPr lang="en-CA" dirty="0"/>
              <a:t>Jeroen </a:t>
            </a:r>
            <a:r>
              <a:rPr lang="en-CA" dirty="0" err="1"/>
              <a:t>Claassens</a:t>
            </a:r>
            <a:r>
              <a:rPr lang="en-CA" dirty="0"/>
              <a:t> &amp; </a:t>
            </a:r>
            <a:r>
              <a:rPr lang="en-CA" dirty="0" err="1"/>
              <a:t>Martijn</a:t>
            </a:r>
            <a:r>
              <a:rPr lang="en-CA" dirty="0"/>
              <a:t> van </a:t>
            </a:r>
            <a:r>
              <a:rPr lang="en-CA" dirty="0" err="1"/>
              <a:t>Dueren</a:t>
            </a:r>
            <a:r>
              <a:rPr lang="en-CA" dirty="0"/>
              <a:t> den Hollander</a:t>
            </a:r>
          </a:p>
        </p:txBody>
      </p:sp>
      <p:pic>
        <p:nvPicPr>
          <p:cNvPr id="4" name="Picture 3">
            <a:extLst>
              <a:ext uri="{FF2B5EF4-FFF2-40B4-BE49-F238E27FC236}">
                <a16:creationId xmlns:a16="http://schemas.microsoft.com/office/drawing/2014/main" id="{49EFE09F-78EA-ED45-E233-0521F29D6F96}"/>
              </a:ext>
            </a:extLst>
          </p:cNvPr>
          <p:cNvPicPr>
            <a:picLocks noChangeAspect="1"/>
          </p:cNvPicPr>
          <p:nvPr/>
        </p:nvPicPr>
        <p:blipFill rotWithShape="1">
          <a:blip r:embed="rId3"/>
          <a:srcRect r="655" b="-1"/>
          <a:stretch/>
        </p:blipFill>
        <p:spPr>
          <a:xfrm>
            <a:off x="6430896" y="424492"/>
            <a:ext cx="5292726" cy="5327651"/>
          </a:xfrm>
          <a:prstGeom prst="rect">
            <a:avLst/>
          </a:prstGeom>
          <a:noFill/>
        </p:spPr>
      </p:pic>
      <p:sp>
        <p:nvSpPr>
          <p:cNvPr id="9" name="Slide Number Placeholder 4">
            <a:extLst>
              <a:ext uri="{FF2B5EF4-FFF2-40B4-BE49-F238E27FC236}">
                <a16:creationId xmlns:a16="http://schemas.microsoft.com/office/drawing/2014/main" id="{DB853B59-AEB2-BD1D-BEF9-235E327D2D1F}"/>
              </a:ext>
            </a:extLst>
          </p:cNvPr>
          <p:cNvSpPr>
            <a:spLocks noGrp="1"/>
          </p:cNvSpPr>
          <p:nvPr>
            <p:ph type="sldNum" sz="quarter" idx="4"/>
          </p:nvPr>
        </p:nvSpPr>
        <p:spPr>
          <a:xfrm>
            <a:off x="11163034" y="6264308"/>
            <a:ext cx="261660" cy="169200"/>
          </a:xfrm>
        </p:spPr>
        <p:txBody>
          <a:bodyPr/>
          <a:lstStyle/>
          <a:p>
            <a:pPr>
              <a:spcAft>
                <a:spcPts val="600"/>
              </a:spcAft>
            </a:pPr>
            <a:fld id="{525A3C56-E491-49B2-93F3-63532DF516BC}" type="slidenum">
              <a:rPr lang="en-CA" smtClean="0"/>
              <a:pPr>
                <a:spcAft>
                  <a:spcPts val="600"/>
                </a:spcAft>
              </a:pPr>
              <a:t>1</a:t>
            </a:fld>
            <a:endParaRPr lang="en-CA"/>
          </a:p>
        </p:txBody>
      </p:sp>
    </p:spTree>
    <p:extLst>
      <p:ext uri="{BB962C8B-B14F-4D97-AF65-F5344CB8AC3E}">
        <p14:creationId xmlns:p14="http://schemas.microsoft.com/office/powerpoint/2010/main" val="338853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Focus for this workshop</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11</a:t>
            </a:fld>
            <a:endParaRPr lang="en-CA"/>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23" y="1375646"/>
            <a:ext cx="7634353" cy="448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132513" y="2044276"/>
            <a:ext cx="5292725" cy="2769449"/>
          </a:xfrm>
          <a:prstGeom prst="rect">
            <a:avLst/>
          </a:prstGeom>
          <a:solidFill>
            <a:srgbClr val="FFFFFF"/>
          </a:solidFill>
        </p:spPr>
      </p:pic>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dirty="0">
                <a:latin typeface="Arial" pitchFamily="34" charset="0"/>
                <a:ea typeface="+mj-ea"/>
                <a:cs typeface="+mj-cs"/>
              </a:rPr>
              <a:t>UI and UX</a:t>
            </a: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656522"/>
            <a:ext cx="4608512" cy="4436304"/>
          </a:xfrm>
          <a:prstGeom prst="rect">
            <a:avLst/>
          </a:prstGeom>
        </p:spPr>
        <p:txBody>
          <a:bodyPr vert="horz" lIns="0" tIns="0" rIns="0" bIns="0" rtlCol="0" anchorCtr="0">
            <a:normAutofit/>
          </a:bodyPr>
          <a:lstStyle/>
          <a:p>
            <a:pPr marL="285750" indent="-285750">
              <a:spcBef>
                <a:spcPts val="500"/>
              </a:spcBef>
              <a:buClr>
                <a:schemeClr val="tx1"/>
              </a:buClr>
              <a:buFont typeface="Arial" panose="020B0604020202020204" pitchFamily="34" charset="0"/>
              <a:buChar char="•"/>
            </a:pPr>
            <a:r>
              <a:rPr lang="en-US" sz="2000" dirty="0">
                <a:latin typeface="Arial" pitchFamily="34" charset="0"/>
              </a:rPr>
              <a:t>Look and feel (Interaction)</a:t>
            </a:r>
          </a:p>
          <a:p>
            <a:pPr marL="285750" indent="-285750">
              <a:spcBef>
                <a:spcPts val="500"/>
              </a:spcBef>
              <a:buClr>
                <a:schemeClr val="tx1"/>
              </a:buClr>
              <a:buFont typeface="Arial" panose="020B0604020202020204" pitchFamily="34" charset="0"/>
              <a:buChar char="•"/>
            </a:pPr>
            <a:r>
              <a:rPr lang="en-US" sz="2000" dirty="0">
                <a:latin typeface="Arial" pitchFamily="34" charset="0"/>
              </a:rPr>
              <a:t>UI: Buttons, colors, fonts, images, layout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Overall experience</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a:p>
            <a:pPr marL="285750" indent="-285750">
              <a:spcBef>
                <a:spcPts val="500"/>
              </a:spcBef>
              <a:buClr>
                <a:schemeClr val="tx1"/>
              </a:buClr>
              <a:buFont typeface="Arial" panose="020B0604020202020204" pitchFamily="34" charset="0"/>
              <a:buChar char="•"/>
            </a:pPr>
            <a:r>
              <a:rPr lang="en-US" sz="2000" dirty="0">
                <a:latin typeface="Arial" pitchFamily="34" charset="0"/>
              </a:rPr>
              <a:t>A different branch of IT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 UI Not of concern for this class</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pic>
        <p:nvPicPr>
          <p:cNvPr id="3" name="Picture 2" descr="A screenshot of a computer program&#10;&#10;Description automatically generated">
            <a:extLst>
              <a:ext uri="{FF2B5EF4-FFF2-40B4-BE49-F238E27FC236}">
                <a16:creationId xmlns:a16="http://schemas.microsoft.com/office/drawing/2014/main" id="{27543DCD-C114-E5CC-ADA4-D87B05A8E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173" y="606998"/>
            <a:ext cx="6552789" cy="514305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F51194C-A508-73CC-192C-FAC664E15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700" y="424492"/>
            <a:ext cx="3035300" cy="5702300"/>
          </a:xfrm>
          <a:prstGeom prst="rect">
            <a:avLst/>
          </a:prstGeom>
        </p:spPr>
      </p:pic>
    </p:spTree>
    <p:extLst>
      <p:ext uri="{BB962C8B-B14F-4D97-AF65-F5344CB8AC3E}">
        <p14:creationId xmlns:p14="http://schemas.microsoft.com/office/powerpoint/2010/main" val="208519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pic>
        <p:nvPicPr>
          <p:cNvPr id="6" name="Picture 5" descr="A screen shot of a computer program&#10;&#10;Description automatically generated">
            <a:extLst>
              <a:ext uri="{FF2B5EF4-FFF2-40B4-BE49-F238E27FC236}">
                <a16:creationId xmlns:a16="http://schemas.microsoft.com/office/drawing/2014/main" id="{80AC7ACC-DE68-F699-AAAE-86ED63EB5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3" y="1694707"/>
            <a:ext cx="7772400" cy="3182128"/>
          </a:xfrm>
          <a:prstGeom prst="rect">
            <a:avLst/>
          </a:prstGeom>
        </p:spPr>
      </p:pic>
    </p:spTree>
    <p:extLst>
      <p:ext uri="{BB962C8B-B14F-4D97-AF65-F5344CB8AC3E}">
        <p14:creationId xmlns:p14="http://schemas.microsoft.com/office/powerpoint/2010/main" val="258356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16</a:t>
            </a:fld>
            <a:endParaRPr lang="en-CA"/>
          </a:p>
        </p:txBody>
      </p:sp>
    </p:spTree>
    <p:extLst>
      <p:ext uri="{BB962C8B-B14F-4D97-AF65-F5344CB8AC3E}">
        <p14:creationId xmlns:p14="http://schemas.microsoft.com/office/powerpoint/2010/main" val="289302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68566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exercises/1_are-you-allowed-to-drink_answers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91014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1455821"/>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19</a:t>
            </a:fld>
            <a:endParaRPr lang="en-CA"/>
          </a:p>
        </p:txBody>
      </p:sp>
      <p:pic>
        <p:nvPicPr>
          <p:cNvPr id="6" name="Picture 5" descr="A screenshot of a computer code&#10;&#10;Description automatically generated">
            <a:extLst>
              <a:ext uri="{FF2B5EF4-FFF2-40B4-BE49-F238E27FC236}">
                <a16:creationId xmlns:a16="http://schemas.microsoft.com/office/drawing/2014/main" id="{236D4AAC-0EC5-53A1-A68E-9D7DD00B6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234" y="1127263"/>
            <a:ext cx="5003800" cy="4000500"/>
          </a:xfrm>
          <a:prstGeom prst="rect">
            <a:avLst/>
          </a:prstGeom>
        </p:spPr>
      </p:pic>
    </p:spTree>
    <p:extLst>
      <p:ext uri="{BB962C8B-B14F-4D97-AF65-F5344CB8AC3E}">
        <p14:creationId xmlns:p14="http://schemas.microsoft.com/office/powerpoint/2010/main" val="10243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3" name="TextBox 2">
            <a:extLst>
              <a:ext uri="{FF2B5EF4-FFF2-40B4-BE49-F238E27FC236}">
                <a16:creationId xmlns:a16="http://schemas.microsoft.com/office/drawing/2014/main" id="{23D9E301-CAD2-6D18-B756-2D03A57B6737}"/>
              </a:ext>
            </a:extLst>
          </p:cNvPr>
          <p:cNvSpPr txBox="1"/>
          <p:nvPr/>
        </p:nvSpPr>
        <p:spPr>
          <a:xfrm>
            <a:off x="2721244" y="2069022"/>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Full-stack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111388"/>
            <a:ext cx="819514" cy="819514"/>
          </a:xfrm>
          <a:prstGeom prst="ellipse">
            <a:avLst/>
          </a:prstGeom>
        </p:spPr>
      </p:pic>
      <p:sp>
        <p:nvSpPr>
          <p:cNvPr id="8" name="TextBox 7">
            <a:extLst>
              <a:ext uri="{FF2B5EF4-FFF2-40B4-BE49-F238E27FC236}">
                <a16:creationId xmlns:a16="http://schemas.microsoft.com/office/drawing/2014/main" id="{D9AB01A3-AB59-646D-ABCF-0EDB8FF4B32E}"/>
              </a:ext>
            </a:extLst>
          </p:cNvPr>
          <p:cNvSpPr txBox="1"/>
          <p:nvPr/>
        </p:nvSpPr>
        <p:spPr>
          <a:xfrm>
            <a:off x="2721244" y="3927098"/>
            <a:ext cx="6749510" cy="1136401"/>
          </a:xfrm>
          <a:prstGeom prst="rect">
            <a:avLst/>
          </a:prstGeom>
        </p:spPr>
        <p:txBody>
          <a:bodyPr vert="horz" wrap="none" lIns="0" tIns="0" rIns="0" bIns="0" rtlCol="0" anchor="t" anchorCtr="0">
            <a:normAutofit/>
          </a:bodyPr>
          <a:lstStyle/>
          <a:p>
            <a:pPr algn="l">
              <a:lnSpc>
                <a:spcPct val="120000"/>
              </a:lnSpc>
            </a:pPr>
            <a:r>
              <a:rPr lang="nl-NL" b="1" dirty="0"/>
              <a:t>Martijn van </a:t>
            </a:r>
            <a:r>
              <a:rPr lang="nl-NL" b="1" dirty="0" err="1"/>
              <a:t>Dueren</a:t>
            </a:r>
            <a:r>
              <a:rPr lang="nl-NL" b="1" dirty="0"/>
              <a:t> den Hollander</a:t>
            </a:r>
            <a:r>
              <a:rPr lang="nl-NL" dirty="0"/>
              <a:t> | Full-stack Software Engineer</a:t>
            </a:r>
          </a:p>
          <a:p>
            <a:pPr algn="l">
              <a:lnSpc>
                <a:spcPct val="120000"/>
              </a:lnSpc>
            </a:pPr>
            <a:r>
              <a:rPr lang="nl-NL" dirty="0"/>
              <a:t>+31 (0)6 1208 0458</a:t>
            </a:r>
          </a:p>
          <a:p>
            <a:pPr algn="l">
              <a:lnSpc>
                <a:spcPct val="120000"/>
              </a:lnSpc>
            </a:pPr>
            <a:r>
              <a:rPr lang="nl-NL" dirty="0">
                <a:hlinkClick r:id="rId5"/>
              </a:rPr>
              <a:t>martijn.duerendenhollander@cgi.com</a:t>
            </a:r>
            <a:endParaRPr lang="nl-NL" dirty="0"/>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6">
            <a:extLst>
              <a:ext uri="{28A0092B-C50C-407E-A947-70E740481C1C}">
                <a14:useLocalDpi xmlns:a14="http://schemas.microsoft.com/office/drawing/2010/main" val="0"/>
              </a:ext>
            </a:extLst>
          </a:blip>
          <a:srcRect l="2662" r="2662"/>
          <a:stretch/>
        </p:blipFill>
        <p:spPr>
          <a:xfrm>
            <a:off x="1732307" y="3927099"/>
            <a:ext cx="820800" cy="866957"/>
          </a:xfrm>
          <a:prstGeom prst="ellipse">
            <a:avLst/>
          </a:prstGeom>
        </p:spPr>
      </p:pic>
    </p:spTree>
    <p:extLst>
      <p:ext uri="{BB962C8B-B14F-4D97-AF65-F5344CB8AC3E}">
        <p14:creationId xmlns:p14="http://schemas.microsoft.com/office/powerpoint/2010/main" val="46684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demos/css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90179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367658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exercises/2_css-styling_answers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22</a:t>
            </a:fld>
            <a:endParaRPr lang="en-CA"/>
          </a:p>
        </p:txBody>
      </p:sp>
    </p:spTree>
    <p:extLst>
      <p:ext uri="{BB962C8B-B14F-4D97-AF65-F5344CB8AC3E}">
        <p14:creationId xmlns:p14="http://schemas.microsoft.com/office/powerpoint/2010/main" val="2807933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23</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1" y="1351068"/>
            <a:ext cx="6751118" cy="4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43008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259450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Runtime environmens</a:t>
            </a:r>
          </a:p>
          <a:p>
            <a:pPr marL="342900" indent="-342900">
              <a:buFont typeface="Arial" panose="020B0604020202020204" pitchFamily="34" charset="0"/>
              <a:buChar char="•"/>
            </a:pPr>
            <a:r>
              <a:rPr lang="en-NL" dirty="0"/>
              <a:t>Runs web servers, databases, test runners, etc.</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spTree>
    <p:extLst>
      <p:ext uri="{BB962C8B-B14F-4D97-AF65-F5344CB8AC3E}">
        <p14:creationId xmlns:p14="http://schemas.microsoft.com/office/powerpoint/2010/main" val="385733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80409B-D1D0-7077-94DC-E8CE217204CD}"/>
              </a:ext>
            </a:extLst>
          </p:cNvPr>
          <p:cNvSpPr>
            <a:spLocks noGrp="1"/>
          </p:cNvSpPr>
          <p:nvPr>
            <p:ph sz="quarter" idx="17"/>
          </p:nvPr>
        </p:nvSpPr>
        <p:spPr/>
        <p:txBody>
          <a:bodyPr/>
          <a:lstStyle/>
          <a:p>
            <a:pPr marL="342900" indent="-342900">
              <a:buFont typeface="Arial" panose="020B0604020202020204" pitchFamily="34" charset="0"/>
              <a:buChar char="•"/>
            </a:pPr>
            <a:r>
              <a:rPr lang="en-NL" dirty="0"/>
              <a:t>Package manager</a:t>
            </a:r>
          </a:p>
          <a:p>
            <a:pPr marL="342900" indent="-342900">
              <a:buFont typeface="Arial" panose="020B0604020202020204" pitchFamily="34" charset="0"/>
              <a:buChar char="•"/>
            </a:pPr>
            <a:r>
              <a:rPr lang="en-NL" dirty="0"/>
              <a:t>Script runner</a:t>
            </a:r>
          </a:p>
          <a:p>
            <a:pPr marL="606425" lvl="1" indent="-342900"/>
            <a:r>
              <a:rPr lang="en-GB" dirty="0"/>
              <a:t>S</a:t>
            </a:r>
            <a:r>
              <a:rPr lang="en-NL" dirty="0"/>
              <a:t>uch as: </a:t>
            </a:r>
          </a:p>
          <a:p>
            <a:pPr marL="879475" lvl="2" indent="-342900"/>
            <a:r>
              <a:rPr lang="en-GB" dirty="0"/>
              <a:t>n</a:t>
            </a:r>
            <a:r>
              <a:rPr lang="en-NL" dirty="0"/>
              <a:t>pm install</a:t>
            </a:r>
          </a:p>
          <a:p>
            <a:pPr marL="879475" lvl="2" indent="-342900"/>
            <a:r>
              <a:rPr lang="en-NL" dirty="0"/>
              <a:t>npm run start</a:t>
            </a:r>
          </a:p>
          <a:p>
            <a:pPr marL="342900" indent="-342900">
              <a:buFont typeface="Arial" panose="020B0604020202020204" pitchFamily="34" charset="0"/>
              <a:buChar char="•"/>
            </a:pPr>
            <a:r>
              <a:rPr lang="en-NL" dirty="0"/>
              <a:t>Public registry for finding/publishing packages</a:t>
            </a:r>
          </a:p>
          <a:p>
            <a:pPr marL="606425" lvl="1" indent="-342900"/>
            <a:r>
              <a:rPr lang="en-GB" dirty="0">
                <a:hlinkClick r:id="rId3"/>
              </a:rPr>
              <a:t>https://www.npmjs.com</a:t>
            </a:r>
            <a:endParaRPr lang="en-NL" dirty="0"/>
          </a:p>
        </p:txBody>
      </p:sp>
      <p:pic>
        <p:nvPicPr>
          <p:cNvPr id="7" name="Content Placeholder 6" descr="A red and white logo&#10;&#10;Description automatically generated">
            <a:extLst>
              <a:ext uri="{FF2B5EF4-FFF2-40B4-BE49-F238E27FC236}">
                <a16:creationId xmlns:a16="http://schemas.microsoft.com/office/drawing/2014/main" id="{0399B16D-FEA3-87AB-EC55-6D2CB42B940D}"/>
              </a:ext>
            </a:extLst>
          </p:cNvPr>
          <p:cNvPicPr>
            <a:picLocks noGrp="1" noChangeAspect="1"/>
          </p:cNvPicPr>
          <p:nvPr>
            <p:ph sz="quarter" idx="23"/>
          </p:nvPr>
        </p:nvPicPr>
        <p:blipFill>
          <a:blip r:embed="rId4">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3ADD3A71-61A5-C7C5-ECDB-2BF183FF8C12}"/>
              </a:ext>
            </a:extLst>
          </p:cNvPr>
          <p:cNvSpPr>
            <a:spLocks noGrp="1"/>
          </p:cNvSpPr>
          <p:nvPr>
            <p:ph type="title"/>
          </p:nvPr>
        </p:nvSpPr>
        <p:spPr/>
        <p:txBody>
          <a:bodyPr/>
          <a:lstStyle/>
          <a:p>
            <a:r>
              <a:rPr lang="en-NL" dirty="0"/>
              <a:t>NPM</a:t>
            </a:r>
          </a:p>
        </p:txBody>
      </p:sp>
      <p:sp>
        <p:nvSpPr>
          <p:cNvPr id="5" name="Slide Number Placeholder 4">
            <a:extLst>
              <a:ext uri="{FF2B5EF4-FFF2-40B4-BE49-F238E27FC236}">
                <a16:creationId xmlns:a16="http://schemas.microsoft.com/office/drawing/2014/main" id="{E7BF1867-6A66-B919-D9CF-B08C22866D7A}"/>
              </a:ext>
            </a:extLst>
          </p:cNvPr>
          <p:cNvSpPr>
            <a:spLocks noGrp="1"/>
          </p:cNvSpPr>
          <p:nvPr>
            <p:ph type="sldNum" sz="quarter" idx="4"/>
          </p:nvPr>
        </p:nvSpPr>
        <p:spPr/>
        <p:txBody>
          <a:bodyPr/>
          <a:lstStyle/>
          <a:p>
            <a:fld id="{525A3C56-E491-49B2-93F3-63532DF516BC}" type="slidenum">
              <a:rPr lang="en-CA" smtClean="0"/>
              <a:t>27</a:t>
            </a:fld>
            <a:endParaRPr lang="en-CA"/>
          </a:p>
        </p:txBody>
      </p:sp>
    </p:spTree>
    <p:extLst>
      <p:ext uri="{BB962C8B-B14F-4D97-AF65-F5344CB8AC3E}">
        <p14:creationId xmlns:p14="http://schemas.microsoft.com/office/powerpoint/2010/main" val="72630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E70967-2D04-91ED-8DCC-E39428291830}"/>
              </a:ext>
            </a:extLst>
          </p:cNvPr>
          <p:cNvSpPr>
            <a:spLocks noGrp="1"/>
          </p:cNvSpPr>
          <p:nvPr>
            <p:ph sz="quarter" idx="17"/>
          </p:nvPr>
        </p:nvSpPr>
        <p:spPr/>
        <p:txBody>
          <a:bodyPr/>
          <a:lstStyle/>
          <a:p>
            <a:pPr marL="342900" indent="-342900">
              <a:buFont typeface="Arial" panose="020B0604020202020204" pitchFamily="34" charset="0"/>
              <a:buChar char="•"/>
            </a:pPr>
            <a:r>
              <a:rPr lang="en-NL" dirty="0"/>
              <a:t>Successor to “create react app”</a:t>
            </a:r>
          </a:p>
          <a:p>
            <a:pPr marL="342900" indent="-342900">
              <a:buFont typeface="Arial" panose="020B0604020202020204" pitchFamily="34" charset="0"/>
              <a:buChar char="•"/>
            </a:pPr>
            <a:r>
              <a:rPr lang="en-NL" dirty="0"/>
              <a:t>Dev server for frontend</a:t>
            </a:r>
          </a:p>
          <a:p>
            <a:pPr marL="342900" indent="-342900">
              <a:buFont typeface="Arial" panose="020B0604020202020204" pitchFamily="34" charset="0"/>
              <a:buChar char="•"/>
            </a:pPr>
            <a:r>
              <a:rPr lang="en-NL" dirty="0"/>
              <a:t>Bundler for production</a:t>
            </a:r>
          </a:p>
          <a:p>
            <a:pPr marL="342900" indent="-342900">
              <a:buFont typeface="Arial" panose="020B0604020202020204" pitchFamily="34" charset="0"/>
              <a:buChar char="•"/>
            </a:pPr>
            <a:r>
              <a:rPr lang="en-NL" dirty="0"/>
              <a:t>Started by “npm run start”</a:t>
            </a:r>
          </a:p>
        </p:txBody>
      </p:sp>
      <p:pic>
        <p:nvPicPr>
          <p:cNvPr id="9" name="Content Placeholder 8" descr="A logo of a triangle with lightning bolt in the middle&#10;&#10;Description automatically generated">
            <a:extLst>
              <a:ext uri="{FF2B5EF4-FFF2-40B4-BE49-F238E27FC236}">
                <a16:creationId xmlns:a16="http://schemas.microsoft.com/office/drawing/2014/main" id="{23053112-4EF9-76F0-EF0D-48F7A9671CA3}"/>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691C7359-8094-0111-8AA8-2C5C73BE8312}"/>
              </a:ext>
            </a:extLst>
          </p:cNvPr>
          <p:cNvSpPr>
            <a:spLocks noGrp="1"/>
          </p:cNvSpPr>
          <p:nvPr>
            <p:ph type="title"/>
          </p:nvPr>
        </p:nvSpPr>
        <p:spPr/>
        <p:txBody>
          <a:bodyPr/>
          <a:lstStyle/>
          <a:p>
            <a:r>
              <a:rPr lang="en-NL" dirty="0"/>
              <a:t>Vite</a:t>
            </a:r>
          </a:p>
        </p:txBody>
      </p:sp>
      <p:sp>
        <p:nvSpPr>
          <p:cNvPr id="5" name="Slide Number Placeholder 4">
            <a:extLst>
              <a:ext uri="{FF2B5EF4-FFF2-40B4-BE49-F238E27FC236}">
                <a16:creationId xmlns:a16="http://schemas.microsoft.com/office/drawing/2014/main" id="{4FAC4639-5AB6-2A2C-D515-62E6A1244D00}"/>
              </a:ext>
            </a:extLst>
          </p:cNvPr>
          <p:cNvSpPr>
            <a:spLocks noGrp="1"/>
          </p:cNvSpPr>
          <p:nvPr>
            <p:ph type="sldNum" sz="quarter" idx="4"/>
          </p:nvPr>
        </p:nvSpPr>
        <p:spPr/>
        <p:txBody>
          <a:bodyPr/>
          <a:lstStyle/>
          <a:p>
            <a:fld id="{525A3C56-E491-49B2-93F3-63532DF516BC}" type="slidenum">
              <a:rPr lang="en-CA" smtClean="0"/>
              <a:t>28</a:t>
            </a:fld>
            <a:endParaRPr lang="en-CA"/>
          </a:p>
        </p:txBody>
      </p:sp>
    </p:spTree>
    <p:extLst>
      <p:ext uri="{BB962C8B-B14F-4D97-AF65-F5344CB8AC3E}">
        <p14:creationId xmlns:p14="http://schemas.microsoft.com/office/powerpoint/2010/main" val="344984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4111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29</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250287105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30</a:t>
            </a:fld>
            <a:endParaRPr lang="en-CA"/>
          </a:p>
        </p:txBody>
      </p:sp>
    </p:spTree>
    <p:extLst>
      <p:ext uri="{BB962C8B-B14F-4D97-AF65-F5344CB8AC3E}">
        <p14:creationId xmlns:p14="http://schemas.microsoft.com/office/powerpoint/2010/main" val="724914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31</a:t>
            </a:fld>
            <a:endParaRPr lang="en-CA"/>
          </a:p>
        </p:txBody>
      </p:sp>
    </p:spTree>
    <p:extLst>
      <p:ext uri="{BB962C8B-B14F-4D97-AF65-F5344CB8AC3E}">
        <p14:creationId xmlns:p14="http://schemas.microsoft.com/office/powerpoint/2010/main" val="410261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32</a:t>
            </a:fld>
            <a:endParaRPr lang="en-CA"/>
          </a:p>
        </p:txBody>
      </p:sp>
    </p:spTree>
    <p:extLst>
      <p:ext uri="{BB962C8B-B14F-4D97-AF65-F5344CB8AC3E}">
        <p14:creationId xmlns:p14="http://schemas.microsoft.com/office/powerpoint/2010/main" val="831801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exercises/3_adding-an-about-me-page_answers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33</a:t>
            </a:fld>
            <a:endParaRPr lang="en-CA"/>
          </a:p>
        </p:txBody>
      </p:sp>
    </p:spTree>
    <p:extLst>
      <p:ext uri="{BB962C8B-B14F-4D97-AF65-F5344CB8AC3E}">
        <p14:creationId xmlns:p14="http://schemas.microsoft.com/office/powerpoint/2010/main" val="1184261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0552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2106947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7612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748409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3701991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spTree>
    <p:extLst>
      <p:ext uri="{BB962C8B-B14F-4D97-AF65-F5344CB8AC3E}">
        <p14:creationId xmlns:p14="http://schemas.microsoft.com/office/powerpoint/2010/main" val="315723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Full Stack software engineer, interested in anything tech</a:t>
            </a:r>
          </a:p>
          <a:p>
            <a:r>
              <a:rPr lang="en-GB" dirty="0"/>
              <a:t>	 from 3D printing, Laser cutting to woodworking </a:t>
            </a:r>
            <a:r>
              <a:rPr lang="en-NL" b="0" i="0" dirty="0">
                <a:effectLst/>
                <a:latin typeface="Segoe UI Emoji" panose="020B0502040204020203" pitchFamily="34" charset="0"/>
                <a:ea typeface="Segoe UI Emoji" panose="020B0502040204020203" pitchFamily="34" charset="0"/>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95" y="2247554"/>
            <a:ext cx="4851735" cy="3638802"/>
          </a:xfrm>
          <a:prstGeom prst="rect">
            <a:avLst/>
          </a:prstGeom>
        </p:spPr>
      </p:pic>
    </p:spTree>
    <p:extLst>
      <p:ext uri="{BB962C8B-B14F-4D97-AF65-F5344CB8AC3E}">
        <p14:creationId xmlns:p14="http://schemas.microsoft.com/office/powerpoint/2010/main" val="281936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06766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548474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42</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43</a:t>
            </a:fld>
            <a:endParaRPr lang="en-CA"/>
          </a:p>
        </p:txBody>
      </p:sp>
    </p:spTree>
    <p:extLst>
      <p:ext uri="{BB962C8B-B14F-4D97-AF65-F5344CB8AC3E}">
        <p14:creationId xmlns:p14="http://schemas.microsoft.com/office/powerpoint/2010/main" val="3683911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44</a:t>
            </a:fld>
            <a:endParaRPr lang="en-CA"/>
          </a:p>
        </p:txBody>
      </p:sp>
    </p:spTree>
    <p:extLst>
      <p:ext uri="{BB962C8B-B14F-4D97-AF65-F5344CB8AC3E}">
        <p14:creationId xmlns:p14="http://schemas.microsoft.com/office/powerpoint/2010/main" val="1600302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45</a:t>
            </a:fld>
            <a:endParaRPr lang="en-CA"/>
          </a:p>
        </p:txBody>
      </p:sp>
    </p:spTree>
    <p:extLst>
      <p:ext uri="{BB962C8B-B14F-4D97-AF65-F5344CB8AC3E}">
        <p14:creationId xmlns:p14="http://schemas.microsoft.com/office/powerpoint/2010/main" val="52009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exercises/4_putting-it-all-together_answers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46</a:t>
            </a:fld>
            <a:endParaRPr lang="en-CA"/>
          </a:p>
        </p:txBody>
      </p:sp>
    </p:spTree>
    <p:extLst>
      <p:ext uri="{BB962C8B-B14F-4D97-AF65-F5344CB8AC3E}">
        <p14:creationId xmlns:p14="http://schemas.microsoft.com/office/powerpoint/2010/main" val="1943213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47</a:t>
            </a:fld>
            <a:endParaRPr lang="en-CA"/>
          </a:p>
        </p:txBody>
      </p:sp>
    </p:spTree>
    <p:extLst>
      <p:ext uri="{BB962C8B-B14F-4D97-AF65-F5344CB8AC3E}">
        <p14:creationId xmlns:p14="http://schemas.microsoft.com/office/powerpoint/2010/main" val="428223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are available on the GitHub repository you have been sent before the course. The slide notes include the bulk of the information of what we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5</a:t>
            </a:fld>
            <a:endParaRPr lang="en-CA"/>
          </a:p>
        </p:txBody>
      </p:sp>
    </p:spTree>
    <p:extLst>
      <p:ext uri="{BB962C8B-B14F-4D97-AF65-F5344CB8AC3E}">
        <p14:creationId xmlns:p14="http://schemas.microsoft.com/office/powerpoint/2010/main" val="2474630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9</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
        <p:nvSpPr>
          <p:cNvPr id="3" name="TextBox 2">
            <a:extLst>
              <a:ext uri="{FF2B5EF4-FFF2-40B4-BE49-F238E27FC236}">
                <a16:creationId xmlns:a16="http://schemas.microsoft.com/office/drawing/2014/main" id="{0DC50996-2C70-C34F-C772-8FAAC53CF672}"/>
              </a:ext>
            </a:extLst>
          </p:cNvPr>
          <p:cNvSpPr txBox="1"/>
          <p:nvPr/>
        </p:nvSpPr>
        <p:spPr>
          <a:xfrm>
            <a:off x="5809130" y="2689411"/>
            <a:ext cx="824753" cy="466165"/>
          </a:xfrm>
          <a:prstGeom prst="rect">
            <a:avLst/>
          </a:prstGeom>
        </p:spPr>
        <p:txBody>
          <a:bodyPr vert="horz" wrap="square" lIns="0" tIns="0" rIns="0" bIns="0" rtlCol="0" anchor="t" anchorCtr="0">
            <a:normAutofit/>
          </a:bodyPr>
          <a:lstStyle/>
          <a:p>
            <a:pPr algn="ctr"/>
            <a:r>
              <a:rPr lang="en-NL" dirty="0"/>
              <a:t>API</a:t>
            </a:r>
          </a:p>
        </p:txBody>
      </p:sp>
    </p:spTree>
    <p:extLst>
      <p:ext uri="{BB962C8B-B14F-4D97-AF65-F5344CB8AC3E}">
        <p14:creationId xmlns:p14="http://schemas.microsoft.com/office/powerpoint/2010/main" val="94987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2.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3.xml><?xml version="1.0" encoding="utf-8"?>
<ds:datastoreItem xmlns:ds="http://schemas.openxmlformats.org/officeDocument/2006/customXml" ds:itemID="{91C7B255-3552-497C-B3C7-0572EE08EA37}">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CGI_Standard_presentation_internal</Template>
  <TotalTime>5096</TotalTime>
  <Words>4871</Words>
  <Application>Microsoft Macintosh PowerPoint</Application>
  <PresentationFormat>Widescreen</PresentationFormat>
  <Paragraphs>343</Paragraphs>
  <Slides>47</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Courier New</vt:lpstr>
      <vt:lpstr>Segoe UI Emoji</vt:lpstr>
      <vt:lpstr>Söhne</vt:lpstr>
      <vt:lpstr>ui-rounded</vt:lpstr>
      <vt:lpstr>Verdana</vt:lpstr>
      <vt:lpstr>Wingdings</vt:lpstr>
      <vt:lpstr>CGI Widescreen Beet</vt:lpstr>
      <vt:lpstr>Frontend for end-users </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CSS, and JS (JavaScript)</vt:lpstr>
      <vt:lpstr>HTML</vt:lpstr>
      <vt:lpstr>JS</vt:lpstr>
      <vt:lpstr>Demo</vt:lpstr>
      <vt:lpstr>Exercise 1</vt:lpstr>
      <vt:lpstr>Exercise 1 - Demo</vt:lpstr>
      <vt:lpstr>CSS</vt:lpstr>
      <vt:lpstr>Demo</vt:lpstr>
      <vt:lpstr>Exercise 2</vt:lpstr>
      <vt:lpstr>Exercise 2 - Demo</vt:lpstr>
      <vt:lpstr>Lunch!</vt:lpstr>
      <vt:lpstr>Frontend development in the field</vt:lpstr>
      <vt:lpstr>Frontend development in the field</vt:lpstr>
      <vt:lpstr>But first, NodeJS</vt:lpstr>
      <vt:lpstr>NPM</vt:lpstr>
      <vt:lpstr>Vite</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Exercise 4</vt:lpstr>
      <vt:lpstr>Exercise 4 - Demo</vt:lpstr>
      <vt:lpstr>Closing thoughts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41</cp:revision>
  <dcterms:created xsi:type="dcterms:W3CDTF">2022-08-24T13:23:13Z</dcterms:created>
  <dcterms:modified xsi:type="dcterms:W3CDTF">2024-03-19T14:39:27Z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CGI Widescreen Beet:8</vt:lpwstr>
  </property>
  <property fmtid="{D5CDD505-2E9C-101B-9397-08002B2CF9AE}" pid="16" name="ClassificationContentMarkingFooterText">
    <vt:lpwstr>Internal</vt:lpwstr>
  </property>
</Properties>
</file>